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7" r:id="rId2"/>
    <p:sldId id="259" r:id="rId3"/>
    <p:sldId id="260" r:id="rId4"/>
    <p:sldId id="261" r:id="rId5"/>
    <p:sldId id="262" r:id="rId6"/>
    <p:sldId id="263" r:id="rId7"/>
    <p:sldId id="264" r:id="rId8"/>
    <p:sldId id="265" r:id="rId9"/>
    <p:sldId id="266" r:id="rId10"/>
    <p:sldId id="267"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13"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D7A5E3-45FE-4CC3-8FB7-BD083B5517BD}" type="datetimeFigureOut">
              <a:rPr lang="en-US" smtClean="0"/>
              <a:t>10/25/2011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D6BD0-D954-4679-A148-26E0DD780276}" type="slidenum">
              <a:rPr lang="en-US" smtClean="0"/>
              <a:t>‹#›</a:t>
            </a:fld>
            <a:endParaRPr lang="en-US"/>
          </a:p>
        </p:txBody>
      </p:sp>
    </p:spTree>
    <p:extLst>
      <p:ext uri="{BB962C8B-B14F-4D97-AF65-F5344CB8AC3E}">
        <p14:creationId xmlns:p14="http://schemas.microsoft.com/office/powerpoint/2010/main" val="574365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some of these to quote list</a:t>
            </a:r>
            <a:endParaRPr lang="en-US" dirty="0"/>
          </a:p>
        </p:txBody>
      </p:sp>
      <p:sp>
        <p:nvSpPr>
          <p:cNvPr id="4" name="Slide Number Placeholder 3"/>
          <p:cNvSpPr>
            <a:spLocks noGrp="1"/>
          </p:cNvSpPr>
          <p:nvPr>
            <p:ph type="sldNum" sz="quarter" idx="10"/>
          </p:nvPr>
        </p:nvSpPr>
        <p:spPr/>
        <p:txBody>
          <a:bodyPr/>
          <a:lstStyle/>
          <a:p>
            <a:fld id="{730797C1-593F-498F-AD66-B33B0E40B7E8}" type="slidenum">
              <a:rPr lang="en-US" smtClean="0">
                <a:solidFill>
                  <a:prstClr val="black"/>
                </a:solidFill>
              </a:rPr>
              <a:pPr/>
              <a:t>2</a:t>
            </a:fld>
            <a:endParaRPr lang="en-US">
              <a:solidFill>
                <a:prstClr val="black"/>
              </a:solidFill>
            </a:endParaRPr>
          </a:p>
        </p:txBody>
      </p:sp>
      <p:sp>
        <p:nvSpPr>
          <p:cNvPr id="5" name="Date Placeholder 4"/>
          <p:cNvSpPr>
            <a:spLocks noGrp="1"/>
          </p:cNvSpPr>
          <p:nvPr>
            <p:ph type="dt" idx="11"/>
          </p:nvPr>
        </p:nvSpPr>
        <p:spPr/>
        <p:txBody>
          <a:bodyPr/>
          <a:lstStyle/>
          <a:p>
            <a:r>
              <a:rPr lang="en-US" smtClean="0">
                <a:solidFill>
                  <a:prstClr val="black"/>
                </a:solidFill>
              </a:rPr>
              <a:t>10/19/2011</a:t>
            </a:r>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Ingham Intermediate School District</a:t>
            </a:r>
            <a:endParaRPr lang="en-US">
              <a:solidFill>
                <a:prstClr val="black"/>
              </a:solidFill>
            </a:endParaRPr>
          </a:p>
        </p:txBody>
      </p:sp>
    </p:spTree>
    <p:extLst>
      <p:ext uri="{BB962C8B-B14F-4D97-AF65-F5344CB8AC3E}">
        <p14:creationId xmlns:p14="http://schemas.microsoft.com/office/powerpoint/2010/main" val="2529949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 15 min to read answers</a:t>
            </a:r>
            <a:r>
              <a:rPr lang="en-US" baseline="0" dirty="0" smtClean="0"/>
              <a:t> to questions and discuss with your table that you would like to talk.  What questions do we want to focus on?</a:t>
            </a:r>
          </a:p>
          <a:p>
            <a:r>
              <a:rPr lang="en-US" baseline="0" dirty="0" smtClean="0"/>
              <a:t>Add to questions chart as new questions arise.</a:t>
            </a:r>
            <a:endParaRPr lang="en-US" dirty="0"/>
          </a:p>
        </p:txBody>
      </p:sp>
      <p:sp>
        <p:nvSpPr>
          <p:cNvPr id="4" name="Slide Number Placeholder 3"/>
          <p:cNvSpPr>
            <a:spLocks noGrp="1"/>
          </p:cNvSpPr>
          <p:nvPr>
            <p:ph type="sldNum" sz="quarter" idx="10"/>
          </p:nvPr>
        </p:nvSpPr>
        <p:spPr/>
        <p:txBody>
          <a:bodyPr/>
          <a:lstStyle/>
          <a:p>
            <a:fld id="{730797C1-593F-498F-AD66-B33B0E40B7E8}" type="slidenum">
              <a:rPr lang="en-US" smtClean="0">
                <a:solidFill>
                  <a:prstClr val="black"/>
                </a:solidFill>
              </a:rPr>
              <a:pPr/>
              <a:t>3</a:t>
            </a:fld>
            <a:endParaRPr lang="en-US">
              <a:solidFill>
                <a:prstClr val="black"/>
              </a:solidFill>
            </a:endParaRPr>
          </a:p>
        </p:txBody>
      </p:sp>
      <p:sp>
        <p:nvSpPr>
          <p:cNvPr id="5" name="Date Placeholder 4"/>
          <p:cNvSpPr>
            <a:spLocks noGrp="1"/>
          </p:cNvSpPr>
          <p:nvPr>
            <p:ph type="dt" idx="11"/>
          </p:nvPr>
        </p:nvSpPr>
        <p:spPr/>
        <p:txBody>
          <a:bodyPr/>
          <a:lstStyle/>
          <a:p>
            <a:r>
              <a:rPr lang="en-US" smtClean="0">
                <a:solidFill>
                  <a:prstClr val="black"/>
                </a:solidFill>
              </a:rPr>
              <a:t>10/19/2011</a:t>
            </a:r>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Ingham Intermediate School District</a:t>
            </a:r>
            <a:endParaRPr lang="en-US">
              <a:solidFill>
                <a:prstClr val="black"/>
              </a:solidFill>
            </a:endParaRPr>
          </a:p>
        </p:txBody>
      </p:sp>
    </p:spTree>
    <p:extLst>
      <p:ext uri="{BB962C8B-B14F-4D97-AF65-F5344CB8AC3E}">
        <p14:creationId xmlns:p14="http://schemas.microsoft.com/office/powerpoint/2010/main" val="2572109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Divide staff/ grade levels </a:t>
            </a:r>
            <a:r>
              <a:rPr lang="en-US" baseline="0" dirty="0" smtClean="0"/>
              <a:t> into groups to discuss to read over Q&amp;A</a:t>
            </a:r>
            <a:endParaRPr lang="en-US" dirty="0"/>
          </a:p>
        </p:txBody>
      </p:sp>
      <p:sp>
        <p:nvSpPr>
          <p:cNvPr id="4" name="Slide Number Placeholder 3"/>
          <p:cNvSpPr>
            <a:spLocks noGrp="1"/>
          </p:cNvSpPr>
          <p:nvPr>
            <p:ph type="sldNum" sz="quarter" idx="10"/>
          </p:nvPr>
        </p:nvSpPr>
        <p:spPr/>
        <p:txBody>
          <a:bodyPr/>
          <a:lstStyle/>
          <a:p>
            <a:fld id="{730797C1-593F-498F-AD66-B33B0E40B7E8}" type="slidenum">
              <a:rPr lang="en-US" smtClean="0">
                <a:solidFill>
                  <a:prstClr val="black"/>
                </a:solidFill>
              </a:rPr>
              <a:pPr/>
              <a:t>5</a:t>
            </a:fld>
            <a:endParaRPr lang="en-US">
              <a:solidFill>
                <a:prstClr val="black"/>
              </a:solidFill>
            </a:endParaRPr>
          </a:p>
        </p:txBody>
      </p:sp>
      <p:sp>
        <p:nvSpPr>
          <p:cNvPr id="5" name="Date Placeholder 4"/>
          <p:cNvSpPr>
            <a:spLocks noGrp="1"/>
          </p:cNvSpPr>
          <p:nvPr>
            <p:ph type="dt" idx="11"/>
          </p:nvPr>
        </p:nvSpPr>
        <p:spPr/>
        <p:txBody>
          <a:bodyPr/>
          <a:lstStyle/>
          <a:p>
            <a:r>
              <a:rPr lang="en-US" smtClean="0">
                <a:solidFill>
                  <a:prstClr val="black"/>
                </a:solidFill>
              </a:rPr>
              <a:t>10/19/2011</a:t>
            </a:r>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Ingham Intermediate School District</a:t>
            </a:r>
            <a:endParaRPr lang="en-US">
              <a:solidFill>
                <a:prstClr val="black"/>
              </a:solidFill>
            </a:endParaRPr>
          </a:p>
        </p:txBody>
      </p:sp>
    </p:spTree>
    <p:extLst>
      <p:ext uri="{BB962C8B-B14F-4D97-AF65-F5344CB8AC3E}">
        <p14:creationId xmlns:p14="http://schemas.microsoft.com/office/powerpoint/2010/main" val="920526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 1 Show</a:t>
            </a:r>
            <a:r>
              <a:rPr lang="en-US" baseline="0" dirty="0" smtClean="0"/>
              <a:t> page 81j</a:t>
            </a:r>
            <a:endParaRPr lang="en-US" dirty="0"/>
          </a:p>
        </p:txBody>
      </p:sp>
      <p:sp>
        <p:nvSpPr>
          <p:cNvPr id="4" name="Slide Number Placeholder 3"/>
          <p:cNvSpPr>
            <a:spLocks noGrp="1"/>
          </p:cNvSpPr>
          <p:nvPr>
            <p:ph type="sldNum" sz="quarter" idx="10"/>
          </p:nvPr>
        </p:nvSpPr>
        <p:spPr/>
        <p:txBody>
          <a:bodyPr/>
          <a:lstStyle/>
          <a:p>
            <a:fld id="{730797C1-593F-498F-AD66-B33B0E40B7E8}" type="slidenum">
              <a:rPr lang="en-US" smtClean="0">
                <a:solidFill>
                  <a:prstClr val="black"/>
                </a:solidFill>
              </a:rPr>
              <a:pPr/>
              <a:t>8</a:t>
            </a:fld>
            <a:endParaRPr lang="en-US">
              <a:solidFill>
                <a:prstClr val="black"/>
              </a:solidFill>
            </a:endParaRPr>
          </a:p>
        </p:txBody>
      </p:sp>
      <p:sp>
        <p:nvSpPr>
          <p:cNvPr id="5" name="Date Placeholder 4"/>
          <p:cNvSpPr>
            <a:spLocks noGrp="1"/>
          </p:cNvSpPr>
          <p:nvPr>
            <p:ph type="dt" idx="11"/>
          </p:nvPr>
        </p:nvSpPr>
        <p:spPr/>
        <p:txBody>
          <a:bodyPr/>
          <a:lstStyle/>
          <a:p>
            <a:r>
              <a:rPr lang="en-US" smtClean="0">
                <a:solidFill>
                  <a:prstClr val="black"/>
                </a:solidFill>
              </a:rPr>
              <a:t>10/19/2011</a:t>
            </a:r>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Ingham Intermediate School District</a:t>
            </a:r>
            <a:endParaRPr lang="en-US">
              <a:solidFill>
                <a:prstClr val="black"/>
              </a:solidFill>
            </a:endParaRPr>
          </a:p>
        </p:txBody>
      </p:sp>
    </p:spTree>
    <p:extLst>
      <p:ext uri="{BB962C8B-B14F-4D97-AF65-F5344CB8AC3E}">
        <p14:creationId xmlns:p14="http://schemas.microsoft.com/office/powerpoint/2010/main" val="1416648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latin typeface="Bookman Old Style" pitchFamily="18"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Bookman Old Style"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0" y="6492875"/>
            <a:ext cx="2133600" cy="365125"/>
          </a:xfrm>
        </p:spPr>
        <p:txBody>
          <a:bodyPr/>
          <a:lstStyle>
            <a:lvl1pPr>
              <a:defRPr>
                <a:latin typeface="Bookman Old Style" pitchFamily="18" charset="0"/>
              </a:defRPr>
            </a:lvl1p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a:xfrm>
            <a:off x="2819400" y="6471104"/>
            <a:ext cx="2895600" cy="365125"/>
          </a:xfrm>
        </p:spPr>
        <p:txBody>
          <a:bodyPr/>
          <a:lstStyle>
            <a:lvl1pPr>
              <a:defRPr>
                <a:latin typeface="Bookman Old Style" pitchFamily="18" charset="0"/>
              </a:defRPr>
            </a:lvl1p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a:xfrm>
            <a:off x="6934200" y="6492875"/>
            <a:ext cx="2133600" cy="365125"/>
          </a:xfrm>
        </p:spPr>
        <p:txBody>
          <a:bodyPr/>
          <a:lstStyle>
            <a:lvl1pPr>
              <a:defRPr>
                <a:latin typeface="Bookman Old Style" pitchFamily="18" charset="0"/>
              </a:defRPr>
            </a:lvl1p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55842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5283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2757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9396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17826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6898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6251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51618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2435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8642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6844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684928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400" rtl="0" eaLnBrk="1" latinLnBrk="0" hangingPunct="1">
        <a:spcBef>
          <a:spcPct val="0"/>
        </a:spcBef>
        <a:buNone/>
        <a:defRPr sz="4000" b="1" kern="1200">
          <a:solidFill>
            <a:schemeClr val="tx1"/>
          </a:solidFill>
          <a:latin typeface="Bookman Old Style"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Bookman Old Style"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Bookman Old Style" pitchFamily="18" charset="0"/>
          <a:ea typeface="+mn-ea"/>
          <a:cs typeface="+mn-cs"/>
        </a:defRPr>
      </a:lvl2pPr>
      <a:lvl3pPr marL="1143000" indent="-228600" algn="l" defTabSz="914400" rtl="0" eaLnBrk="1" latinLnBrk="0" hangingPunct="1">
        <a:spcBef>
          <a:spcPct val="20000"/>
        </a:spcBef>
        <a:buFont typeface="Arial" pitchFamily="34" charset="0"/>
        <a:buChar char="•"/>
        <a:defRPr sz="2800" kern="1200">
          <a:solidFill>
            <a:schemeClr val="tx1"/>
          </a:solidFill>
          <a:latin typeface="Bookman Old Style" pitchFamily="18" charset="0"/>
          <a:ea typeface="+mn-ea"/>
          <a:cs typeface="+mn-cs"/>
        </a:defRPr>
      </a:lvl3pPr>
      <a:lvl4pPr marL="1600200" indent="-228600" algn="l" defTabSz="914400" rtl="0" eaLnBrk="1" latinLnBrk="0" hangingPunct="1">
        <a:spcBef>
          <a:spcPct val="20000"/>
        </a:spcBef>
        <a:buFont typeface="Arial" pitchFamily="34" charset="0"/>
        <a:buChar char="–"/>
        <a:defRPr sz="2800" kern="1200">
          <a:solidFill>
            <a:schemeClr val="tx1"/>
          </a:solidFill>
          <a:latin typeface="Bookman Old Style" pitchFamily="18" charset="0"/>
          <a:ea typeface="+mn-ea"/>
          <a:cs typeface="+mn-cs"/>
        </a:defRPr>
      </a:lvl4pPr>
      <a:lvl5pPr marL="2057400" indent="-228600" algn="l" defTabSz="914400" rtl="0" eaLnBrk="1" latinLnBrk="0" hangingPunct="1">
        <a:spcBef>
          <a:spcPct val="20000"/>
        </a:spcBef>
        <a:buFont typeface="Arial" pitchFamily="34" charset="0"/>
        <a:buChar char="»"/>
        <a:defRPr sz="2800" kern="1200">
          <a:solidFill>
            <a:schemeClr val="tx1"/>
          </a:solidFill>
          <a:latin typeface="Bookman Old Style"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jdanely@inghamisd.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Frequently Asked Questions</a:t>
            </a:r>
            <a:endParaRPr lang="en-US" dirty="0"/>
          </a:p>
        </p:txBody>
      </p:sp>
      <p:sp>
        <p:nvSpPr>
          <p:cNvPr id="3" name="Subtitle 2"/>
          <p:cNvSpPr>
            <a:spLocks noGrp="1"/>
          </p:cNvSpPr>
          <p:nvPr>
            <p:ph type="subTitle" idx="1"/>
          </p:nvPr>
        </p:nvSpPr>
        <p:spPr>
          <a:xfrm>
            <a:off x="1219200" y="3429000"/>
            <a:ext cx="6400800" cy="1752600"/>
          </a:xfrm>
        </p:spPr>
        <p:txBody>
          <a:bodyPr>
            <a:normAutofit fontScale="77500" lnSpcReduction="20000"/>
          </a:bodyPr>
          <a:lstStyle/>
          <a:p>
            <a:r>
              <a:rPr lang="en-US" dirty="0" smtClean="0">
                <a:solidFill>
                  <a:schemeClr val="tx1"/>
                </a:solidFill>
              </a:rPr>
              <a:t>October 19, 2011</a:t>
            </a:r>
            <a:endParaRPr lang="en-US" dirty="0">
              <a:solidFill>
                <a:schemeClr val="tx1"/>
              </a:solidFill>
            </a:endParaRPr>
          </a:p>
          <a:p>
            <a:endParaRPr lang="en-US" dirty="0" smtClean="0">
              <a:solidFill>
                <a:schemeClr val="tx1"/>
              </a:solidFill>
            </a:endParaRPr>
          </a:p>
          <a:p>
            <a:r>
              <a:rPr lang="en-US" dirty="0" smtClean="0">
                <a:solidFill>
                  <a:schemeClr val="tx1"/>
                </a:solidFill>
              </a:rPr>
              <a:t>Mary Jo Wegenke</a:t>
            </a:r>
          </a:p>
          <a:p>
            <a:r>
              <a:rPr lang="en-US" dirty="0" smtClean="0">
                <a:solidFill>
                  <a:schemeClr val="tx1"/>
                </a:solidFill>
              </a:rPr>
              <a:t>Literacy Consultant</a:t>
            </a:r>
          </a:p>
          <a:p>
            <a:r>
              <a:rPr lang="en-US" dirty="0" smtClean="0">
                <a:solidFill>
                  <a:schemeClr val="tx1"/>
                </a:solidFill>
              </a:rPr>
              <a:t>Ingham Intermediate School District</a:t>
            </a:r>
            <a:endParaRPr lang="en-US"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8382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662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Street </a:t>
            </a:r>
            <a:br>
              <a:rPr lang="en-US" dirty="0" smtClean="0"/>
            </a:br>
            <a:r>
              <a:rPr lang="en-US" dirty="0" smtClean="0"/>
              <a:t>Questions and Answers</a:t>
            </a:r>
            <a:endParaRPr lang="en-US" dirty="0"/>
          </a:p>
        </p:txBody>
      </p:sp>
      <p:sp>
        <p:nvSpPr>
          <p:cNvPr id="3" name="Content Placeholder 2"/>
          <p:cNvSpPr>
            <a:spLocks noGrp="1"/>
          </p:cNvSpPr>
          <p:nvPr>
            <p:ph idx="1"/>
          </p:nvPr>
        </p:nvSpPr>
        <p:spPr>
          <a:xfrm>
            <a:off x="457200" y="1600200"/>
            <a:ext cx="8458200" cy="4525963"/>
          </a:xfrm>
        </p:spPr>
        <p:txBody>
          <a:bodyPr>
            <a:normAutofit fontScale="77500" lnSpcReduction="20000"/>
          </a:bodyPr>
          <a:lstStyle/>
          <a:p>
            <a:pPr marL="514350" indent="-514350" algn="just">
              <a:buNone/>
            </a:pPr>
            <a:r>
              <a:rPr lang="en-US" b="1" u="sng" dirty="0" smtClean="0"/>
              <a:t>Materials</a:t>
            </a:r>
          </a:p>
          <a:p>
            <a:pPr marL="514350" indent="-514350" algn="just">
              <a:buAutoNum type="alphaUcPeriod" startAt="17"/>
            </a:pPr>
            <a:r>
              <a:rPr lang="en-US" b="1" dirty="0" smtClean="0"/>
              <a:t>Is </a:t>
            </a:r>
            <a:r>
              <a:rPr lang="en-US" b="1" dirty="0"/>
              <a:t>there a way to print decodable books from the skills buddy online</a:t>
            </a:r>
            <a:r>
              <a:rPr lang="en-US" b="1" dirty="0" smtClean="0"/>
              <a:t>?</a:t>
            </a:r>
          </a:p>
          <a:p>
            <a:pPr marL="514350" indent="-514350" algn="just">
              <a:buNone/>
              <a:tabLst>
                <a:tab pos="403225" algn="l"/>
              </a:tabLst>
            </a:pPr>
            <a:r>
              <a:rPr lang="en-US" b="1" dirty="0" smtClean="0"/>
              <a:t> </a:t>
            </a:r>
            <a:r>
              <a:rPr lang="en-US" i="1" dirty="0" smtClean="0"/>
              <a:t>A.</a:t>
            </a:r>
            <a:r>
              <a:rPr lang="en-US" dirty="0"/>
              <a:t>	</a:t>
            </a:r>
            <a:r>
              <a:rPr lang="en-US" dirty="0" smtClean="0"/>
              <a:t>	</a:t>
            </a:r>
            <a:r>
              <a:rPr lang="en-US" i="1" dirty="0" smtClean="0"/>
              <a:t>Yes, it should be the same process as printing decodable readers. A direction sheet to download the books is provided.</a:t>
            </a:r>
          </a:p>
          <a:p>
            <a:pPr marL="514350" indent="-514350" algn="just">
              <a:buNone/>
              <a:tabLst>
                <a:tab pos="403225" algn="l"/>
              </a:tabLst>
            </a:pPr>
            <a:endParaRPr lang="en-US" dirty="0"/>
          </a:p>
          <a:p>
            <a:pPr marL="514350" indent="-514350" algn="just">
              <a:buAutoNum type="alphaUcPeriod" startAt="17"/>
            </a:pPr>
            <a:r>
              <a:rPr lang="en-US" b="1" dirty="0" smtClean="0"/>
              <a:t>Should </a:t>
            </a:r>
            <a:r>
              <a:rPr lang="en-US" b="1" dirty="0"/>
              <a:t>teachers do both the </a:t>
            </a:r>
            <a:r>
              <a:rPr lang="en-US" b="1" dirty="0" smtClean="0"/>
              <a:t>Weekly </a:t>
            </a:r>
            <a:r>
              <a:rPr lang="en-US" b="1" dirty="0"/>
              <a:t>Reading Street assessments and </a:t>
            </a:r>
            <a:r>
              <a:rPr lang="en-US" b="1" dirty="0" err="1"/>
              <a:t>AIMSweb</a:t>
            </a:r>
            <a:r>
              <a:rPr lang="en-US" b="1" dirty="0"/>
              <a:t> progress monitoring</a:t>
            </a:r>
            <a:r>
              <a:rPr lang="en-US" b="1" dirty="0" smtClean="0"/>
              <a:t>?</a:t>
            </a:r>
          </a:p>
          <a:p>
            <a:pPr marL="514350" indent="-514350" algn="just">
              <a:buAutoNum type="alphaUcPeriod"/>
            </a:pPr>
            <a:r>
              <a:rPr lang="en-US" i="1" dirty="0" smtClean="0"/>
              <a:t>Yes, Weekly Reading Street assessments are curriculum dependent measures-checking for mastery of skills that are being taught.  Progress monitoring measures how students are progressing compared to a national standard.  Looks at growth over time.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04799"/>
            <a:ext cx="138430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10</a:t>
            </a:fld>
            <a:endParaRPr lang="en-US">
              <a:solidFill>
                <a:prstClr val="black">
                  <a:tint val="75000"/>
                </a:prstClr>
              </a:solidFill>
            </a:endParaRPr>
          </a:p>
        </p:txBody>
      </p:sp>
    </p:spTree>
    <p:extLst>
      <p:ext uri="{BB962C8B-B14F-4D97-AF65-F5344CB8AC3E}">
        <p14:creationId xmlns:p14="http://schemas.microsoft.com/office/powerpoint/2010/main" val="1918866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458200" cy="4525963"/>
          </a:xfrm>
        </p:spPr>
        <p:txBody>
          <a:bodyPr>
            <a:normAutofit fontScale="92500" lnSpcReduction="10000"/>
          </a:bodyPr>
          <a:lstStyle/>
          <a:p>
            <a:endParaRPr lang="en-US" sz="4000" dirty="0" smtClean="0"/>
          </a:p>
          <a:p>
            <a:endParaRPr lang="en-US" sz="4000" dirty="0"/>
          </a:p>
          <a:p>
            <a:pPr marL="0" indent="0" algn="ctr">
              <a:buNone/>
            </a:pPr>
            <a:r>
              <a:rPr lang="en-US" sz="5400" dirty="0" smtClean="0"/>
              <a:t>When you teach </a:t>
            </a:r>
          </a:p>
          <a:p>
            <a:pPr marL="0" indent="0" algn="ctr">
              <a:buNone/>
            </a:pPr>
            <a:r>
              <a:rPr lang="en-US" sz="5400" dirty="0" smtClean="0"/>
              <a:t>you learn</a:t>
            </a:r>
          </a:p>
          <a:p>
            <a:pPr marL="0" indent="0">
              <a:buNone/>
            </a:pPr>
            <a:endParaRPr lang="en-US" sz="5400" dirty="0"/>
          </a:p>
          <a:p>
            <a:pPr marL="0" indent="0" algn="ctr">
              <a:buNone/>
            </a:pPr>
            <a:endParaRPr lang="en-US" sz="900" dirty="0" smtClean="0"/>
          </a:p>
          <a:p>
            <a:pPr marL="0" indent="0" algn="ctr">
              <a:buNone/>
            </a:pPr>
            <a:endParaRPr lang="en-US" sz="900" dirty="0"/>
          </a:p>
          <a:p>
            <a:pPr marL="0" indent="0" algn="ctr">
              <a:buNone/>
            </a:pPr>
            <a:endParaRPr lang="en-US" sz="900" dirty="0" smtClean="0"/>
          </a:p>
          <a:p>
            <a:pPr marL="0" indent="0" algn="ctr">
              <a:buNone/>
            </a:pPr>
            <a:endParaRPr lang="en-US" sz="900" dirty="0"/>
          </a:p>
          <a:p>
            <a:pPr marL="0" indent="0">
              <a:buNone/>
            </a:pPr>
            <a:r>
              <a:rPr lang="en-US" sz="1200" dirty="0" err="1" smtClean="0"/>
              <a:t>annonymous</a:t>
            </a:r>
            <a:endParaRPr lang="en-US" sz="1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28600"/>
            <a:ext cx="137795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11</a:t>
            </a:fld>
            <a:endParaRPr lang="en-US">
              <a:solidFill>
                <a:prstClr val="black">
                  <a:tint val="75000"/>
                </a:prstClr>
              </a:solidFill>
            </a:endParaRPr>
          </a:p>
        </p:txBody>
      </p:sp>
    </p:spTree>
    <p:extLst>
      <p:ext uri="{BB962C8B-B14F-4D97-AF65-F5344CB8AC3E}">
        <p14:creationId xmlns:p14="http://schemas.microsoft.com/office/powerpoint/2010/main" val="1053720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Celebrate</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048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219200" y="1676400"/>
            <a:ext cx="69342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27B7C7D-914B-4D60-8B16-B0DD8F71C79B}"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439692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Street</a:t>
            </a:r>
            <a:br>
              <a:rPr lang="en-US" dirty="0" smtClean="0"/>
            </a:br>
            <a:r>
              <a:rPr lang="en-US" dirty="0" smtClean="0"/>
              <a:t>Question &amp; Answer</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b="1" u="sng" dirty="0" smtClean="0"/>
              <a:t>Pacing</a:t>
            </a:r>
          </a:p>
          <a:p>
            <a:pPr marL="971550" lvl="1" indent="-514350">
              <a:buAutoNum type="alphaUcPeriod" startAt="17"/>
            </a:pPr>
            <a:r>
              <a:rPr lang="en-US" b="1" dirty="0" smtClean="0"/>
              <a:t>How do we fit everything into a single day?</a:t>
            </a:r>
          </a:p>
          <a:p>
            <a:pPr marL="971550" lvl="1" indent="-514350">
              <a:buNone/>
            </a:pPr>
            <a:r>
              <a:rPr lang="en-US" i="1" dirty="0" smtClean="0"/>
              <a:t>A.   Make sure you are not spending too much time on Concept Talk and Amazing Words.  See sample lesson plans.</a:t>
            </a:r>
          </a:p>
          <a:p>
            <a:pPr marL="971550" lvl="1" indent="-514350">
              <a:buAutoNum type="alphaUcPeriod" startAt="17"/>
            </a:pPr>
            <a:r>
              <a:rPr lang="en-US" b="1" dirty="0" smtClean="0"/>
              <a:t>How are we supposed to get to all of the practice worksheets?</a:t>
            </a:r>
          </a:p>
          <a:p>
            <a:pPr marL="971550" lvl="1" indent="-514350">
              <a:buNone/>
            </a:pPr>
            <a:r>
              <a:rPr lang="en-US" b="1" dirty="0" smtClean="0"/>
              <a:t> </a:t>
            </a:r>
            <a:r>
              <a:rPr lang="en-US" dirty="0" smtClean="0"/>
              <a:t>A. </a:t>
            </a:r>
            <a:r>
              <a:rPr lang="en-US" i="1" dirty="0" smtClean="0"/>
              <a:t>You do not have to use all of the practice worksheets.  Some teachers are using them as warm-up activities, during center time, as an exit ticket at the end of the day, or with a volunteer.</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0783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3</a:t>
            </a:fld>
            <a:endParaRPr lang="en-US">
              <a:solidFill>
                <a:prstClr val="black">
                  <a:tint val="75000"/>
                </a:prstClr>
              </a:solidFill>
            </a:endParaRPr>
          </a:p>
        </p:txBody>
      </p:sp>
    </p:spTree>
    <p:extLst>
      <p:ext uri="{BB962C8B-B14F-4D97-AF65-F5344CB8AC3E}">
        <p14:creationId xmlns:p14="http://schemas.microsoft.com/office/powerpoint/2010/main" val="3274520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Reading Street</a:t>
            </a:r>
            <a:br>
              <a:rPr lang="en-US" dirty="0"/>
            </a:br>
            <a:r>
              <a:rPr lang="en-US" dirty="0"/>
              <a:t>Question &amp; Answer</a:t>
            </a:r>
          </a:p>
        </p:txBody>
      </p:sp>
      <p:sp>
        <p:nvSpPr>
          <p:cNvPr id="3" name="Content Placeholder 2"/>
          <p:cNvSpPr>
            <a:spLocks noGrp="1"/>
          </p:cNvSpPr>
          <p:nvPr>
            <p:ph idx="1"/>
          </p:nvPr>
        </p:nvSpPr>
        <p:spPr/>
        <p:txBody>
          <a:bodyPr>
            <a:normAutofit fontScale="77500" lnSpcReduction="20000"/>
          </a:bodyPr>
          <a:lstStyle/>
          <a:p>
            <a:pPr marL="514350" indent="-514350" algn="just">
              <a:buAutoNum type="alphaUcPeriod" startAt="17"/>
            </a:pPr>
            <a:r>
              <a:rPr lang="en-US" b="1" dirty="0" smtClean="0"/>
              <a:t>How </a:t>
            </a:r>
            <a:r>
              <a:rPr lang="en-US" b="1" dirty="0"/>
              <a:t>do we have time to do reading groups and do justice with the skills</a:t>
            </a:r>
            <a:r>
              <a:rPr lang="en-US" b="1" dirty="0" smtClean="0"/>
              <a:t>?</a:t>
            </a:r>
          </a:p>
          <a:p>
            <a:pPr marL="0" indent="0" algn="just">
              <a:buNone/>
            </a:pPr>
            <a:endParaRPr lang="en-US" b="1" dirty="0"/>
          </a:p>
          <a:p>
            <a:pPr marL="403225" indent="-403225">
              <a:buNone/>
            </a:pPr>
            <a:r>
              <a:rPr lang="en-US" i="1" dirty="0"/>
              <a:t>A. </a:t>
            </a:r>
            <a:r>
              <a:rPr lang="en-US" i="1" dirty="0" smtClean="0"/>
              <a:t>Teachers </a:t>
            </a:r>
            <a:r>
              <a:rPr lang="en-US" i="1" dirty="0"/>
              <a:t>can expect to feel like this as this is their first year of the programs and there is probably a gap with the expectations of RS from grade level to grade level. The first few units teachers will have to try a variety of rotations and communicate with each other to see what’s working and what’s not as well as feeding off of each other for suggestions on how to handle whole/small group instruction. Many of the teachers in the Ingham Co area stated they were </a:t>
            </a:r>
            <a:r>
              <a:rPr lang="en-US" i="1" dirty="0" smtClean="0"/>
              <a:t>not </a:t>
            </a:r>
            <a:r>
              <a:rPr lang="en-US" i="1" dirty="0"/>
              <a:t>new to whole/small group instruction. I would suggest that they incorporate many of the strategies that worked in the past while reminding them that RS is their primary resource for ELA instruction.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
            <a:ext cx="137795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4</a:t>
            </a:fld>
            <a:endParaRPr lang="en-US">
              <a:solidFill>
                <a:prstClr val="black">
                  <a:tint val="75000"/>
                </a:prstClr>
              </a:solidFill>
            </a:endParaRPr>
          </a:p>
        </p:txBody>
      </p:sp>
    </p:spTree>
    <p:extLst>
      <p:ext uri="{BB962C8B-B14F-4D97-AF65-F5344CB8AC3E}">
        <p14:creationId xmlns:p14="http://schemas.microsoft.com/office/powerpoint/2010/main" val="1282731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Street </a:t>
            </a:r>
            <a:br>
              <a:rPr lang="en-US" dirty="0" smtClean="0"/>
            </a:br>
            <a:r>
              <a:rPr lang="en-US" dirty="0" smtClean="0"/>
              <a:t>Question &amp; Answers</a:t>
            </a:r>
            <a:endParaRPr lang="en-US" dirty="0"/>
          </a:p>
        </p:txBody>
      </p:sp>
      <p:sp>
        <p:nvSpPr>
          <p:cNvPr id="3" name="Content Placeholder 2"/>
          <p:cNvSpPr>
            <a:spLocks noGrp="1"/>
          </p:cNvSpPr>
          <p:nvPr>
            <p:ph idx="1"/>
          </p:nvPr>
        </p:nvSpPr>
        <p:spPr>
          <a:xfrm>
            <a:off x="152400" y="1600200"/>
            <a:ext cx="8839200" cy="5715000"/>
          </a:xfrm>
        </p:spPr>
        <p:txBody>
          <a:bodyPr>
            <a:noAutofit/>
          </a:bodyPr>
          <a:lstStyle/>
          <a:p>
            <a:pPr marL="0" indent="0" algn="just">
              <a:buNone/>
            </a:pPr>
            <a:r>
              <a:rPr lang="en-US" sz="2000" b="1" u="sng" dirty="0" smtClean="0"/>
              <a:t>Pacing</a:t>
            </a:r>
          </a:p>
          <a:p>
            <a:pPr marL="511175" lvl="1" indent="-457200" algn="just">
              <a:buNone/>
            </a:pPr>
            <a:r>
              <a:rPr lang="en-US" sz="2000" b="1" dirty="0" smtClean="0"/>
              <a:t>Q.  Can we reorganize it?</a:t>
            </a:r>
          </a:p>
          <a:p>
            <a:pPr marL="511175" lvl="1" indent="-457200" algn="just">
              <a:buAutoNum type="alphaUcPeriod"/>
            </a:pPr>
            <a:r>
              <a:rPr lang="en-US" sz="2000" i="1" dirty="0" smtClean="0"/>
              <a:t>Yes, as long as you are teaching the non-</a:t>
            </a:r>
            <a:r>
              <a:rPr lang="en-US" sz="2000" i="1" dirty="0" err="1" smtClean="0"/>
              <a:t>negotiables</a:t>
            </a:r>
            <a:r>
              <a:rPr lang="en-US" sz="2000" i="1" dirty="0" smtClean="0"/>
              <a:t> and tested and targeted skills with fidelity.  Teach the core!</a:t>
            </a:r>
          </a:p>
          <a:p>
            <a:pPr marL="511175" lvl="1" indent="-457200" algn="just">
              <a:buNone/>
            </a:pPr>
            <a:endParaRPr lang="en-US" sz="2000" i="1" dirty="0" smtClean="0"/>
          </a:p>
          <a:p>
            <a:pPr marL="511175" lvl="1" indent="-457200" algn="just">
              <a:buAutoNum type="alphaUcPeriod" startAt="17"/>
            </a:pPr>
            <a:r>
              <a:rPr lang="en-US" sz="2000" b="1" dirty="0" smtClean="0"/>
              <a:t>Why do they ask students to look at the 2</a:t>
            </a:r>
            <a:r>
              <a:rPr lang="en-US" sz="2000" b="1" baseline="30000" dirty="0" smtClean="0"/>
              <a:t>nd</a:t>
            </a:r>
            <a:r>
              <a:rPr lang="en-US" sz="2000" b="1" dirty="0" smtClean="0"/>
              <a:t>, 3</a:t>
            </a:r>
            <a:r>
              <a:rPr lang="en-US" sz="2000" b="1" baseline="30000" dirty="0" smtClean="0"/>
              <a:t>rd</a:t>
            </a:r>
            <a:r>
              <a:rPr lang="en-US" sz="2000" b="1" dirty="0" smtClean="0"/>
              <a:t>, 4</a:t>
            </a:r>
            <a:r>
              <a:rPr lang="en-US" sz="2000" b="1" baseline="30000" dirty="0" smtClean="0"/>
              <a:t>th  </a:t>
            </a:r>
            <a:r>
              <a:rPr lang="en-US" sz="2000" b="1" dirty="0" smtClean="0"/>
              <a:t> paragraph on weekly tests and then ask a comprehension question?</a:t>
            </a:r>
          </a:p>
          <a:p>
            <a:pPr marL="457200" lvl="1" indent="-403225" algn="just">
              <a:buNone/>
            </a:pPr>
            <a:r>
              <a:rPr lang="en-US" sz="2000" i="1" dirty="0"/>
              <a:t>A. This is a skill that must be taught, not only is this a weekly tested skill for our program but this is an expectation of MEAP as well as common core. I suggest doing these questions whole group and using it as an instructional moment every other assessment. This is also something they practice with the question in the student edition at the end of every main selection.</a:t>
            </a:r>
            <a:endParaRPr lang="en-US" sz="2000" i="1" dirty="0" smtClean="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286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5</a:t>
            </a:fld>
            <a:endParaRPr lang="en-US">
              <a:solidFill>
                <a:prstClr val="black">
                  <a:tint val="75000"/>
                </a:prstClr>
              </a:solidFill>
            </a:endParaRPr>
          </a:p>
        </p:txBody>
      </p:sp>
    </p:spTree>
    <p:extLst>
      <p:ext uri="{BB962C8B-B14F-4D97-AF65-F5344CB8AC3E}">
        <p14:creationId xmlns:p14="http://schemas.microsoft.com/office/powerpoint/2010/main" val="2799032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Street</a:t>
            </a:r>
            <a:br>
              <a:rPr lang="en-US" dirty="0" smtClean="0"/>
            </a:br>
            <a:r>
              <a:rPr lang="en-US" dirty="0" smtClean="0"/>
              <a:t>Question &amp; Answer</a:t>
            </a:r>
            <a:endParaRPr lang="en-US" dirty="0"/>
          </a:p>
        </p:txBody>
      </p:sp>
      <p:sp>
        <p:nvSpPr>
          <p:cNvPr id="3" name="Content Placeholder 2"/>
          <p:cNvSpPr>
            <a:spLocks noGrp="1"/>
          </p:cNvSpPr>
          <p:nvPr>
            <p:ph idx="1"/>
          </p:nvPr>
        </p:nvSpPr>
        <p:spPr>
          <a:xfrm>
            <a:off x="228600" y="1600200"/>
            <a:ext cx="8610600" cy="4525963"/>
          </a:xfrm>
        </p:spPr>
        <p:txBody>
          <a:bodyPr>
            <a:normAutofit fontScale="85000" lnSpcReduction="10000"/>
          </a:bodyPr>
          <a:lstStyle/>
          <a:p>
            <a:pPr marL="971550" lvl="1" indent="-852488" algn="just">
              <a:buNone/>
            </a:pPr>
            <a:r>
              <a:rPr lang="en-US" b="1" u="sng" dirty="0" smtClean="0"/>
              <a:t>Pacing </a:t>
            </a:r>
          </a:p>
          <a:p>
            <a:pPr marL="685800" lvl="1" indent="-631825" algn="just">
              <a:buNone/>
            </a:pPr>
            <a:r>
              <a:rPr lang="en-US" b="1" dirty="0" smtClean="0"/>
              <a:t>Q. 	How are we expected to finish the writing  portion along with everything else?</a:t>
            </a:r>
          </a:p>
          <a:p>
            <a:pPr marL="685800" lvl="1" indent="-631825" algn="just">
              <a:buNone/>
            </a:pPr>
            <a:r>
              <a:rPr lang="en-US" i="1" dirty="0" smtClean="0"/>
              <a:t> A.  Some schools are teaching the Language Arts Skills outside of the 90 minute block. Some teachers are doing a short writing mini-lesson and then using the Quick writes during center time.</a:t>
            </a:r>
          </a:p>
          <a:p>
            <a:pPr marL="685800" lvl="1" indent="-631825" algn="just">
              <a:buAutoNum type="alphaUcPeriod" startAt="17"/>
            </a:pPr>
            <a:r>
              <a:rPr lang="en-US" b="1" dirty="0" smtClean="0"/>
              <a:t>Why does it skip around so much?</a:t>
            </a:r>
          </a:p>
          <a:p>
            <a:pPr marL="739775" lvl="1" indent="-685800" algn="just">
              <a:buNone/>
            </a:pPr>
            <a:r>
              <a:rPr lang="en-US" i="1" dirty="0" smtClean="0"/>
              <a:t> A.   Again, you can adjust the sequence of the lesson as long as you are teaching the Tested and Targeted Skills and teaching with fidelity. The program revisits skills and strategies</a:t>
            </a:r>
          </a:p>
          <a:p>
            <a:pPr marL="739775" lvl="1" indent="-685800" algn="just">
              <a:buNone/>
            </a:pP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783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27B7C7D-914B-4D60-8B16-B0DD8F71C79B}" type="slidenum">
              <a:rPr lang="en-US" smtClean="0">
                <a:solidFill>
                  <a:prstClr val="black">
                    <a:tint val="75000"/>
                  </a:prstClr>
                </a:solidFill>
              </a:rPr>
              <a:pPr/>
              <a:t>6</a:t>
            </a:fld>
            <a:endParaRPr lang="en-US">
              <a:solidFill>
                <a:prstClr val="black">
                  <a:tint val="75000"/>
                </a:prstClr>
              </a:solidFill>
            </a:endParaRPr>
          </a:p>
        </p:txBody>
      </p:sp>
    </p:spTree>
    <p:extLst>
      <p:ext uri="{BB962C8B-B14F-4D97-AF65-F5344CB8AC3E}">
        <p14:creationId xmlns:p14="http://schemas.microsoft.com/office/powerpoint/2010/main" val="535520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Street </a:t>
            </a:r>
            <a:br>
              <a:rPr lang="en-US" dirty="0" smtClean="0"/>
            </a:br>
            <a:r>
              <a:rPr lang="en-US" dirty="0" smtClean="0"/>
              <a:t>Question &amp; Answers</a:t>
            </a:r>
            <a:endParaRPr lang="en-US" dirty="0"/>
          </a:p>
        </p:txBody>
      </p:sp>
      <p:sp>
        <p:nvSpPr>
          <p:cNvPr id="3" name="Content Placeholder 2"/>
          <p:cNvSpPr>
            <a:spLocks noGrp="1"/>
          </p:cNvSpPr>
          <p:nvPr>
            <p:ph idx="1"/>
          </p:nvPr>
        </p:nvSpPr>
        <p:spPr>
          <a:xfrm>
            <a:off x="304800" y="1600200"/>
            <a:ext cx="8382000" cy="4525963"/>
          </a:xfrm>
        </p:spPr>
        <p:txBody>
          <a:bodyPr>
            <a:normAutofit fontScale="70000" lnSpcReduction="20000"/>
          </a:bodyPr>
          <a:lstStyle/>
          <a:p>
            <a:pPr marL="457200" lvl="1" indent="-282575" algn="just">
              <a:buNone/>
            </a:pPr>
            <a:r>
              <a:rPr lang="en-US" b="1" u="sng" dirty="0" smtClean="0"/>
              <a:t>Pacing</a:t>
            </a:r>
          </a:p>
          <a:p>
            <a:pPr marL="971550" lvl="1" indent="-514350" algn="just">
              <a:buNone/>
            </a:pPr>
            <a:r>
              <a:rPr lang="en-US" b="1" dirty="0" smtClean="0"/>
              <a:t>Q. What are other districts doing to make it more engaging?</a:t>
            </a:r>
          </a:p>
          <a:p>
            <a:pPr marL="971550" lvl="1" indent="-514350" algn="just">
              <a:buAutoNum type="alphaUcPeriod"/>
            </a:pPr>
            <a:r>
              <a:rPr lang="en-US" i="1" dirty="0" smtClean="0"/>
              <a:t>Lots of movement breaks, white board lessons, using document cameras and incorporating as much technology as possible, and adjusting the sequence of the lesson.</a:t>
            </a:r>
          </a:p>
          <a:p>
            <a:pPr marL="971550" lvl="1" indent="-514350" algn="just">
              <a:buNone/>
            </a:pPr>
            <a:endParaRPr lang="en-US" i="1" dirty="0" smtClean="0"/>
          </a:p>
          <a:p>
            <a:pPr marL="971550" lvl="1" indent="-514350" algn="just">
              <a:buNone/>
            </a:pPr>
            <a:r>
              <a:rPr lang="en-US" b="1" dirty="0" smtClean="0"/>
              <a:t>Q.  Finding time to reteach is a challenge.</a:t>
            </a:r>
          </a:p>
          <a:p>
            <a:pPr marL="971550" lvl="1" indent="-514350" algn="just">
              <a:buNone/>
            </a:pPr>
            <a:r>
              <a:rPr lang="en-US" i="1" dirty="0" smtClean="0"/>
              <a:t>A</a:t>
            </a:r>
            <a:r>
              <a:rPr lang="en-US" dirty="0" smtClean="0"/>
              <a:t>.  </a:t>
            </a:r>
            <a:r>
              <a:rPr lang="en-US" i="1" dirty="0" smtClean="0"/>
              <a:t>Yes, it is.  The goal is to work with your lowest students everyday.  One teacher does a Power Talk with her highest students to check in with them and to get them started on any independent activities they have during center time, which give her more time with her other groups.   See attached schedules for 90 minute block suggestions</a:t>
            </a:r>
            <a:endParaRPr lang="en-US" i="1"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286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27B7C7D-914B-4D60-8B16-B0DD8F71C79B}" type="slidenum">
              <a:rPr lang="en-US" smtClean="0">
                <a:solidFill>
                  <a:prstClr val="black">
                    <a:tint val="75000"/>
                  </a:prstClr>
                </a:solidFill>
              </a:rPr>
              <a:pPr/>
              <a:t>7</a:t>
            </a:fld>
            <a:endParaRPr lang="en-US">
              <a:solidFill>
                <a:prstClr val="black">
                  <a:tint val="75000"/>
                </a:prstClr>
              </a:solidFill>
            </a:endParaRPr>
          </a:p>
        </p:txBody>
      </p:sp>
    </p:spTree>
    <p:extLst>
      <p:ext uri="{BB962C8B-B14F-4D97-AF65-F5344CB8AC3E}">
        <p14:creationId xmlns:p14="http://schemas.microsoft.com/office/powerpoint/2010/main" val="2776155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Reading Street </a:t>
            </a:r>
            <a:br>
              <a:rPr lang="en-US" dirty="0"/>
            </a:br>
            <a:r>
              <a:rPr lang="en-US" dirty="0"/>
              <a:t>Question &amp; Answers</a:t>
            </a:r>
          </a:p>
        </p:txBody>
      </p:sp>
      <p:sp>
        <p:nvSpPr>
          <p:cNvPr id="3" name="Content Placeholder 2"/>
          <p:cNvSpPr>
            <a:spLocks noGrp="1"/>
          </p:cNvSpPr>
          <p:nvPr>
            <p:ph idx="1"/>
          </p:nvPr>
        </p:nvSpPr>
        <p:spPr/>
        <p:txBody>
          <a:bodyPr>
            <a:normAutofit fontScale="62500" lnSpcReduction="20000"/>
          </a:bodyPr>
          <a:lstStyle/>
          <a:p>
            <a:pPr algn="just">
              <a:buNone/>
            </a:pPr>
            <a:r>
              <a:rPr lang="en-US" b="1" u="sng" dirty="0" smtClean="0"/>
              <a:t>Materials</a:t>
            </a:r>
          </a:p>
          <a:p>
            <a:pPr marL="971550" lvl="1" indent="-514350" algn="just">
              <a:buAutoNum type="alphaUcPeriod" startAt="17"/>
            </a:pPr>
            <a:r>
              <a:rPr lang="en-US" b="1" dirty="0" smtClean="0"/>
              <a:t>Do you need to do the sentence reads and weekly fluency with all students?</a:t>
            </a:r>
          </a:p>
          <a:p>
            <a:pPr marL="971550" lvl="1" indent="-514350" algn="just">
              <a:buNone/>
            </a:pPr>
            <a:r>
              <a:rPr lang="en-US" i="1" dirty="0" smtClean="0"/>
              <a:t> A.   No, the goal is to do this for each student once per </a:t>
            </a:r>
            <a:r>
              <a:rPr lang="en-US" i="1" dirty="0"/>
              <a:t>unit</a:t>
            </a:r>
            <a:r>
              <a:rPr lang="en-US" i="1" dirty="0" smtClean="0"/>
              <a:t>. </a:t>
            </a:r>
            <a:r>
              <a:rPr lang="en-US" i="1" dirty="0"/>
              <a:t>See Plan To Assess Fluency on Day 5 on the initial assessment page.</a:t>
            </a:r>
            <a:endParaRPr lang="en-US" i="1" dirty="0" smtClean="0"/>
          </a:p>
          <a:p>
            <a:pPr marL="971550" lvl="1" indent="-514350" algn="just">
              <a:buAutoNum type="alphaUcPeriod" startAt="17"/>
            </a:pPr>
            <a:endParaRPr lang="en-US" b="1" dirty="0" smtClean="0"/>
          </a:p>
          <a:p>
            <a:pPr marL="971550" lvl="1" indent="-514350" algn="just">
              <a:buAutoNum type="alphaUcPeriod" startAt="17"/>
            </a:pPr>
            <a:r>
              <a:rPr lang="en-US" b="1" dirty="0" smtClean="0"/>
              <a:t>Are there black line masters for weekly tests?</a:t>
            </a:r>
          </a:p>
          <a:p>
            <a:pPr marL="971550" lvl="1" indent="-514350" algn="just">
              <a:buNone/>
            </a:pPr>
            <a:r>
              <a:rPr lang="en-US" i="1" dirty="0" smtClean="0"/>
              <a:t> A.  Yes, there is a student edition.  Some schools have purchased one copy per grade level and are making copies. It is  approximately $9.00.</a:t>
            </a:r>
          </a:p>
          <a:p>
            <a:pPr marL="971550" lvl="1" indent="-514350" algn="just">
              <a:buNone/>
            </a:pPr>
            <a:endParaRPr lang="en-US" i="1" dirty="0" smtClean="0"/>
          </a:p>
          <a:p>
            <a:pPr marL="971550" lvl="1" indent="-514350" algn="just">
              <a:buAutoNum type="alphaUcPeriod" startAt="17"/>
            </a:pPr>
            <a:r>
              <a:rPr lang="en-US" b="1" dirty="0" smtClean="0"/>
              <a:t>Are there black line masters for the fluency and sentence reads that are on day 5 in the manual?</a:t>
            </a:r>
          </a:p>
          <a:p>
            <a:pPr marL="971550" lvl="1" indent="-514350" algn="just">
              <a:buNone/>
            </a:pPr>
            <a:r>
              <a:rPr lang="en-US" i="1" dirty="0" smtClean="0"/>
              <a:t>A.  	Yes, in the assessment manual behind the Monitor Progress </a:t>
            </a:r>
            <a:r>
              <a:rPr lang="en-US" i="1" dirty="0"/>
              <a:t>Page. In some of the younger grades teachers are alternating between weekly tests and fresh </a:t>
            </a:r>
            <a:r>
              <a:rPr lang="en-US" i="1" dirty="0" smtClean="0"/>
              <a:t>reads</a:t>
            </a:r>
          </a:p>
          <a:p>
            <a:pPr marL="457200" lvl="1" indent="0" algn="just">
              <a:buNone/>
            </a:pP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286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8</a:t>
            </a:fld>
            <a:endParaRPr lang="en-US">
              <a:solidFill>
                <a:prstClr val="black">
                  <a:tint val="75000"/>
                </a:prstClr>
              </a:solidFill>
            </a:endParaRPr>
          </a:p>
        </p:txBody>
      </p:sp>
    </p:spTree>
    <p:extLst>
      <p:ext uri="{BB962C8B-B14F-4D97-AF65-F5344CB8AC3E}">
        <p14:creationId xmlns:p14="http://schemas.microsoft.com/office/powerpoint/2010/main" val="2490431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Reading Street </a:t>
            </a:r>
            <a:br>
              <a:rPr lang="en-US" dirty="0"/>
            </a:br>
            <a:r>
              <a:rPr lang="en-US" dirty="0"/>
              <a:t>Question &amp; Answers</a:t>
            </a:r>
          </a:p>
        </p:txBody>
      </p:sp>
      <p:sp>
        <p:nvSpPr>
          <p:cNvPr id="3" name="Content Placeholder 2"/>
          <p:cNvSpPr>
            <a:spLocks noGrp="1"/>
          </p:cNvSpPr>
          <p:nvPr>
            <p:ph idx="1"/>
          </p:nvPr>
        </p:nvSpPr>
        <p:spPr/>
        <p:txBody>
          <a:bodyPr>
            <a:normAutofit fontScale="77500" lnSpcReduction="20000"/>
          </a:bodyPr>
          <a:lstStyle/>
          <a:p>
            <a:pPr marL="0" indent="0" algn="just">
              <a:buNone/>
            </a:pPr>
            <a:r>
              <a:rPr lang="en-US" b="1" u="sng" dirty="0"/>
              <a:t>Materials </a:t>
            </a:r>
            <a:endParaRPr lang="en-US" b="1" u="sng" dirty="0" smtClean="0"/>
          </a:p>
          <a:p>
            <a:pPr marL="514350" indent="-514350" algn="just">
              <a:buAutoNum type="alphaUcPeriod" startAt="17"/>
            </a:pPr>
            <a:r>
              <a:rPr lang="en-US" b="1" dirty="0" smtClean="0"/>
              <a:t>How </a:t>
            </a:r>
            <a:r>
              <a:rPr lang="en-US" b="1" dirty="0"/>
              <a:t>are we supposed to do lessons when we have only 6 copies of decodable books</a:t>
            </a:r>
            <a:r>
              <a:rPr lang="en-US" b="1" dirty="0" smtClean="0"/>
              <a:t>?</a:t>
            </a:r>
          </a:p>
          <a:p>
            <a:pPr marL="514350" indent="-514350" algn="just">
              <a:buNone/>
            </a:pPr>
            <a:r>
              <a:rPr lang="en-US" i="1" dirty="0" smtClean="0"/>
              <a:t>A.</a:t>
            </a:r>
            <a:r>
              <a:rPr lang="en-US" b="1" dirty="0" smtClean="0"/>
              <a:t>  </a:t>
            </a:r>
            <a:r>
              <a:rPr lang="en-US" i="1" dirty="0" smtClean="0"/>
              <a:t>Some teachers are projecting the decodable books and then putting students into small groups with one copy of the book per group.  Other teachers are pulling the decodable book practice out of large group instruction and using during small group instruction.  They are available online to print.</a:t>
            </a:r>
          </a:p>
          <a:p>
            <a:pPr marL="514350" indent="-514350" algn="just">
              <a:buNone/>
            </a:pPr>
            <a:endParaRPr lang="en-US" i="1" dirty="0"/>
          </a:p>
          <a:p>
            <a:pPr marL="514350" indent="-514350" algn="just">
              <a:buAutoNum type="alphaUcPeriod" startAt="17"/>
            </a:pPr>
            <a:r>
              <a:rPr lang="en-US" b="1" dirty="0" smtClean="0"/>
              <a:t>What </a:t>
            </a:r>
            <a:r>
              <a:rPr lang="en-US" b="1" dirty="0"/>
              <a:t>should we do about missing materials</a:t>
            </a:r>
            <a:r>
              <a:rPr lang="en-US" b="1" dirty="0" smtClean="0"/>
              <a:t>?</a:t>
            </a:r>
          </a:p>
          <a:p>
            <a:pPr marL="514350" indent="-514350" algn="just">
              <a:buAutoNum type="alphaUcPeriod"/>
            </a:pPr>
            <a:r>
              <a:rPr lang="en-US" i="1" dirty="0" smtClean="0"/>
              <a:t>Create a master list by grade level and then email it to Jamie </a:t>
            </a:r>
            <a:r>
              <a:rPr lang="en-US" i="1" dirty="0" err="1" smtClean="0"/>
              <a:t>Rutter-Danely</a:t>
            </a:r>
            <a:r>
              <a:rPr lang="en-US" i="1" dirty="0" smtClean="0"/>
              <a:t> at </a:t>
            </a:r>
            <a:r>
              <a:rPr lang="en-US" i="1" dirty="0" smtClean="0">
                <a:hlinkClick r:id="rId2"/>
              </a:rPr>
              <a:t>jdanely@inghamisd.org</a:t>
            </a:r>
            <a:endParaRPr lang="en-US" i="1" dirty="0" smtClean="0"/>
          </a:p>
          <a:p>
            <a:pPr marL="514350" indent="-514350" algn="just">
              <a:buAutoNum type="alphaUcPeriod"/>
            </a:pPr>
            <a:endParaRPr lang="en-US" i="1"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286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9</a:t>
            </a:fld>
            <a:endParaRPr lang="en-US">
              <a:solidFill>
                <a:prstClr val="black">
                  <a:tint val="75000"/>
                </a:prstClr>
              </a:solidFill>
            </a:endParaRPr>
          </a:p>
        </p:txBody>
      </p:sp>
    </p:spTree>
    <p:extLst>
      <p:ext uri="{BB962C8B-B14F-4D97-AF65-F5344CB8AC3E}">
        <p14:creationId xmlns:p14="http://schemas.microsoft.com/office/powerpoint/2010/main" val="22706420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7BACC42A3B66D4198F2FBD516E1AF6F" ma:contentTypeVersion="0" ma:contentTypeDescription="Create a new document." ma:contentTypeScope="" ma:versionID="0f5d873010206221874b1d136d708f2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4A64FCA-3277-4B2A-9BDC-530F5C91C71B}"/>
</file>

<file path=customXml/itemProps2.xml><?xml version="1.0" encoding="utf-8"?>
<ds:datastoreItem xmlns:ds="http://schemas.openxmlformats.org/officeDocument/2006/customXml" ds:itemID="{6B6B81B5-79B7-4AD3-BA91-611EED8F67B4}"/>
</file>

<file path=customXml/itemProps3.xml><?xml version="1.0" encoding="utf-8"?>
<ds:datastoreItem xmlns:ds="http://schemas.openxmlformats.org/officeDocument/2006/customXml" ds:itemID="{1FACD9A1-3AD5-42D4-A598-0B23E09F42B2}"/>
</file>

<file path=docProps/app.xml><?xml version="1.0" encoding="utf-8"?>
<Properties xmlns="http://schemas.openxmlformats.org/officeDocument/2006/extended-properties" xmlns:vt="http://schemas.openxmlformats.org/officeDocument/2006/docPropsVTypes">
  <TotalTime>1</TotalTime>
  <Words>893</Words>
  <Application>Microsoft Office PowerPoint</Application>
  <PresentationFormat>On-screen Show (4:3)</PresentationFormat>
  <Paragraphs>118</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1_Office Theme</vt:lpstr>
      <vt:lpstr>Frequently Asked Questions</vt:lpstr>
      <vt:lpstr>Let’s Celebrate</vt:lpstr>
      <vt:lpstr>Reading Street Question &amp; Answer</vt:lpstr>
      <vt:lpstr>Reading Street Question &amp; Answer</vt:lpstr>
      <vt:lpstr>Reading Street  Question &amp; Answers</vt:lpstr>
      <vt:lpstr>Reading Street Question &amp; Answer</vt:lpstr>
      <vt:lpstr>Reading Street  Question &amp; Answers</vt:lpstr>
      <vt:lpstr>Reading Street  Question &amp; Answers</vt:lpstr>
      <vt:lpstr>Reading Street  Question &amp; Answers</vt:lpstr>
      <vt:lpstr>Reading Street  Questions and Answers</vt:lpstr>
      <vt:lpstr>PowerPoint Presentation</vt:lpstr>
    </vt:vector>
  </TitlesOfParts>
  <Company>IISD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Frequently Asked Questions</dc:title>
  <dc:creator>Mary Jo Wegenke</dc:creator>
  <cp:lastModifiedBy>Mary Jo Wegenke</cp:lastModifiedBy>
  <cp:revision>1</cp:revision>
  <dcterms:created xsi:type="dcterms:W3CDTF">2011-10-25T19:39:35Z</dcterms:created>
  <dcterms:modified xsi:type="dcterms:W3CDTF">2011-10-25T19:41:28Z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0x01010037BACC42A3B66D4198F2FBD516E1AF6F</vt:lpwstr>
  </property>
</Properties>
</file>